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59" r:id="rId4"/>
    <p:sldId id="260" r:id="rId5"/>
    <p:sldId id="261" r:id="rId6"/>
    <p:sldId id="262" r:id="rId7"/>
    <p:sldId id="263" r:id="rId8"/>
    <p:sldId id="257" r:id="rId9"/>
    <p:sldId id="258"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62"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g>
</file>

<file path=ppt/media/image11.jpg>
</file>

<file path=ppt/media/image12.png>
</file>

<file path=ppt/media/image13.jpeg>
</file>

<file path=ppt/media/image14.jpeg>
</file>

<file path=ppt/media/image15.png>
</file>

<file path=ppt/media/image16.png>
</file>

<file path=ppt/media/image17.png>
</file>

<file path=ppt/media/image2.png>
</file>

<file path=ppt/media/image3.jpg>
</file>

<file path=ppt/media/image4.jpg>
</file>

<file path=ppt/media/image5.jp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A59D3-8285-4671-971A-3F7329CCD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ED5D54-31D9-4970-B3F3-898A762044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91D159-CD20-47E4-AF84-EBD7CA75A3DA}"/>
              </a:ext>
            </a:extLst>
          </p:cNvPr>
          <p:cNvSpPr>
            <a:spLocks noGrp="1"/>
          </p:cNvSpPr>
          <p:nvPr>
            <p:ph type="dt" sz="half" idx="10"/>
          </p:nvPr>
        </p:nvSpPr>
        <p:spPr/>
        <p:txBody>
          <a:bodyPr/>
          <a:lstStyle/>
          <a:p>
            <a:fld id="{89C5BC16-2198-4073-A7D6-B339CEBE5360}" type="datetimeFigureOut">
              <a:rPr lang="en-US" smtClean="0"/>
              <a:t>7/2/2021</a:t>
            </a:fld>
            <a:endParaRPr lang="en-US"/>
          </a:p>
        </p:txBody>
      </p:sp>
      <p:sp>
        <p:nvSpPr>
          <p:cNvPr id="5" name="Footer Placeholder 4">
            <a:extLst>
              <a:ext uri="{FF2B5EF4-FFF2-40B4-BE49-F238E27FC236}">
                <a16:creationId xmlns:a16="http://schemas.microsoft.com/office/drawing/2014/main" id="{B749C09B-28DB-40B2-B538-59C0401EC0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AA6721-1608-4667-8D7C-2F534B5C6CF0}"/>
              </a:ext>
            </a:extLst>
          </p:cNvPr>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4251126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242FE-D077-4D2F-B1D4-A4C09E66E1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D33AD17-475E-4BC0-99FC-29850DC824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6AAD01-8239-4657-AEE0-5574EE340896}"/>
              </a:ext>
            </a:extLst>
          </p:cNvPr>
          <p:cNvSpPr>
            <a:spLocks noGrp="1"/>
          </p:cNvSpPr>
          <p:nvPr>
            <p:ph type="dt" sz="half" idx="10"/>
          </p:nvPr>
        </p:nvSpPr>
        <p:spPr/>
        <p:txBody>
          <a:bodyPr/>
          <a:lstStyle/>
          <a:p>
            <a:fld id="{89C5BC16-2198-4073-A7D6-B339CEBE5360}" type="datetimeFigureOut">
              <a:rPr lang="en-US" smtClean="0"/>
              <a:t>7/2/2021</a:t>
            </a:fld>
            <a:endParaRPr lang="en-US"/>
          </a:p>
        </p:txBody>
      </p:sp>
      <p:sp>
        <p:nvSpPr>
          <p:cNvPr id="5" name="Footer Placeholder 4">
            <a:extLst>
              <a:ext uri="{FF2B5EF4-FFF2-40B4-BE49-F238E27FC236}">
                <a16:creationId xmlns:a16="http://schemas.microsoft.com/office/drawing/2014/main" id="{50AD4385-68AF-487D-9AC9-601F12DEB8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4451B5-41F8-4490-ACBE-7AA3D2951F84}"/>
              </a:ext>
            </a:extLst>
          </p:cNvPr>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1850630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3D7876-719D-4356-9463-DDBA1F3E2EB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7BF752D-827E-4AB7-B2F7-14DCAF8A99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B32AC6-8D0B-4A53-9BDA-0CD07F468A10}"/>
              </a:ext>
            </a:extLst>
          </p:cNvPr>
          <p:cNvSpPr>
            <a:spLocks noGrp="1"/>
          </p:cNvSpPr>
          <p:nvPr>
            <p:ph type="dt" sz="half" idx="10"/>
          </p:nvPr>
        </p:nvSpPr>
        <p:spPr/>
        <p:txBody>
          <a:bodyPr/>
          <a:lstStyle/>
          <a:p>
            <a:fld id="{89C5BC16-2198-4073-A7D6-B339CEBE5360}" type="datetimeFigureOut">
              <a:rPr lang="en-US" smtClean="0"/>
              <a:t>7/2/2021</a:t>
            </a:fld>
            <a:endParaRPr lang="en-US"/>
          </a:p>
        </p:txBody>
      </p:sp>
      <p:sp>
        <p:nvSpPr>
          <p:cNvPr id="5" name="Footer Placeholder 4">
            <a:extLst>
              <a:ext uri="{FF2B5EF4-FFF2-40B4-BE49-F238E27FC236}">
                <a16:creationId xmlns:a16="http://schemas.microsoft.com/office/drawing/2014/main" id="{450E86AF-A576-4014-B9D1-B3E4D9FCE8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CE04A2-8C21-4228-9C29-9D37070FF71F}"/>
              </a:ext>
            </a:extLst>
          </p:cNvPr>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41624955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83C4D-1A9C-4274-9294-4E499B8A34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E88775E-A3D4-44BE-AB6E-A4DBA594152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46212D-B5DD-4F88-AB67-28F31027BB5C}"/>
              </a:ext>
            </a:extLst>
          </p:cNvPr>
          <p:cNvSpPr>
            <a:spLocks noGrp="1"/>
          </p:cNvSpPr>
          <p:nvPr>
            <p:ph type="dt" sz="half" idx="10"/>
          </p:nvPr>
        </p:nvSpPr>
        <p:spPr/>
        <p:txBody>
          <a:bodyPr/>
          <a:lstStyle/>
          <a:p>
            <a:fld id="{89C5BC16-2198-4073-A7D6-B339CEBE5360}" type="datetimeFigureOut">
              <a:rPr lang="en-US" smtClean="0"/>
              <a:t>7/2/2021</a:t>
            </a:fld>
            <a:endParaRPr lang="en-US"/>
          </a:p>
        </p:txBody>
      </p:sp>
      <p:sp>
        <p:nvSpPr>
          <p:cNvPr id="5" name="Footer Placeholder 4">
            <a:extLst>
              <a:ext uri="{FF2B5EF4-FFF2-40B4-BE49-F238E27FC236}">
                <a16:creationId xmlns:a16="http://schemas.microsoft.com/office/drawing/2014/main" id="{DF61DAA9-EAEA-47DC-A4AD-B18D7F6A3F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57248D-9226-46E8-AE7E-86EED0A70EE7}"/>
              </a:ext>
            </a:extLst>
          </p:cNvPr>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3884415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F111F-15E1-4D78-9183-46CF2CDC0D5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57DA10F-803C-4D3F-8135-F7BB37BEC2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251E42-5B48-40B6-923F-86F09874CCA4}"/>
              </a:ext>
            </a:extLst>
          </p:cNvPr>
          <p:cNvSpPr>
            <a:spLocks noGrp="1"/>
          </p:cNvSpPr>
          <p:nvPr>
            <p:ph type="dt" sz="half" idx="10"/>
          </p:nvPr>
        </p:nvSpPr>
        <p:spPr/>
        <p:txBody>
          <a:bodyPr/>
          <a:lstStyle/>
          <a:p>
            <a:fld id="{89C5BC16-2198-4073-A7D6-B339CEBE5360}" type="datetimeFigureOut">
              <a:rPr lang="en-US" smtClean="0"/>
              <a:t>7/2/2021</a:t>
            </a:fld>
            <a:endParaRPr lang="en-US"/>
          </a:p>
        </p:txBody>
      </p:sp>
      <p:sp>
        <p:nvSpPr>
          <p:cNvPr id="5" name="Footer Placeholder 4">
            <a:extLst>
              <a:ext uri="{FF2B5EF4-FFF2-40B4-BE49-F238E27FC236}">
                <a16:creationId xmlns:a16="http://schemas.microsoft.com/office/drawing/2014/main" id="{DD7080D9-3E96-4795-9A62-6A6C6575F6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1E4893-F8B4-4574-B8DB-D2D2DBE90445}"/>
              </a:ext>
            </a:extLst>
          </p:cNvPr>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1243646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5EA3A-88AA-4EFA-AEAE-4328E03250F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F8A561-2704-43B9-955B-165AF02F82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2F6F556-F22F-4157-987F-DB7DCC6640D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CD9DF6-EBC2-4805-9F59-6C64183EE89A}"/>
              </a:ext>
            </a:extLst>
          </p:cNvPr>
          <p:cNvSpPr>
            <a:spLocks noGrp="1"/>
          </p:cNvSpPr>
          <p:nvPr>
            <p:ph type="dt" sz="half" idx="10"/>
          </p:nvPr>
        </p:nvSpPr>
        <p:spPr/>
        <p:txBody>
          <a:bodyPr/>
          <a:lstStyle/>
          <a:p>
            <a:fld id="{89C5BC16-2198-4073-A7D6-B339CEBE5360}" type="datetimeFigureOut">
              <a:rPr lang="en-US" smtClean="0"/>
              <a:t>7/2/2021</a:t>
            </a:fld>
            <a:endParaRPr lang="en-US"/>
          </a:p>
        </p:txBody>
      </p:sp>
      <p:sp>
        <p:nvSpPr>
          <p:cNvPr id="6" name="Footer Placeholder 5">
            <a:extLst>
              <a:ext uri="{FF2B5EF4-FFF2-40B4-BE49-F238E27FC236}">
                <a16:creationId xmlns:a16="http://schemas.microsoft.com/office/drawing/2014/main" id="{EC085E7F-23F1-43C1-B134-D72A590352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BCA45F-AC0E-4228-9F78-B5AE7DFAEA38}"/>
              </a:ext>
            </a:extLst>
          </p:cNvPr>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7701401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71407-08A3-48CD-892D-7B6C7B57787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A78D1C5-DE66-4618-A684-B256C0DF4F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2F1828-4A6C-40A4-8022-4F5D151934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BFA80C-D597-47A4-9A3C-2F2540DAC4C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FEA84A-3213-42C5-A09F-5B764C5372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B744FF2-8CF1-4D0C-8D46-9E9A6E29EFC9}"/>
              </a:ext>
            </a:extLst>
          </p:cNvPr>
          <p:cNvSpPr>
            <a:spLocks noGrp="1"/>
          </p:cNvSpPr>
          <p:nvPr>
            <p:ph type="dt" sz="half" idx="10"/>
          </p:nvPr>
        </p:nvSpPr>
        <p:spPr/>
        <p:txBody>
          <a:bodyPr/>
          <a:lstStyle/>
          <a:p>
            <a:fld id="{89C5BC16-2198-4073-A7D6-B339CEBE5360}" type="datetimeFigureOut">
              <a:rPr lang="en-US" smtClean="0"/>
              <a:t>7/2/2021</a:t>
            </a:fld>
            <a:endParaRPr lang="en-US"/>
          </a:p>
        </p:txBody>
      </p:sp>
      <p:sp>
        <p:nvSpPr>
          <p:cNvPr id="8" name="Footer Placeholder 7">
            <a:extLst>
              <a:ext uri="{FF2B5EF4-FFF2-40B4-BE49-F238E27FC236}">
                <a16:creationId xmlns:a16="http://schemas.microsoft.com/office/drawing/2014/main" id="{429BC037-CE1C-4F29-A884-D40139847AC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2FF19E-0C81-4CBC-9DA0-9889349BD993}"/>
              </a:ext>
            </a:extLst>
          </p:cNvPr>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127548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8B02C-67A5-41C5-BE9F-49E596C15EF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8E082AA-B4FE-46B9-9681-80B3332F839C}"/>
              </a:ext>
            </a:extLst>
          </p:cNvPr>
          <p:cNvSpPr>
            <a:spLocks noGrp="1"/>
          </p:cNvSpPr>
          <p:nvPr>
            <p:ph type="dt" sz="half" idx="10"/>
          </p:nvPr>
        </p:nvSpPr>
        <p:spPr/>
        <p:txBody>
          <a:bodyPr/>
          <a:lstStyle/>
          <a:p>
            <a:fld id="{89C5BC16-2198-4073-A7D6-B339CEBE5360}" type="datetimeFigureOut">
              <a:rPr lang="en-US" smtClean="0"/>
              <a:t>7/2/2021</a:t>
            </a:fld>
            <a:endParaRPr lang="en-US"/>
          </a:p>
        </p:txBody>
      </p:sp>
      <p:sp>
        <p:nvSpPr>
          <p:cNvPr id="4" name="Footer Placeholder 3">
            <a:extLst>
              <a:ext uri="{FF2B5EF4-FFF2-40B4-BE49-F238E27FC236}">
                <a16:creationId xmlns:a16="http://schemas.microsoft.com/office/drawing/2014/main" id="{16DBBB1D-259F-4EF4-BFB7-D37DE17631D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315562A-BD42-4FDA-9EC2-319FAF720552}"/>
              </a:ext>
            </a:extLst>
          </p:cNvPr>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3342875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B0E55C5-D8B8-497E-9154-5F1E613C6B0B}"/>
              </a:ext>
            </a:extLst>
          </p:cNvPr>
          <p:cNvSpPr>
            <a:spLocks noGrp="1"/>
          </p:cNvSpPr>
          <p:nvPr>
            <p:ph type="dt" sz="half" idx="10"/>
          </p:nvPr>
        </p:nvSpPr>
        <p:spPr/>
        <p:txBody>
          <a:bodyPr/>
          <a:lstStyle/>
          <a:p>
            <a:fld id="{89C5BC16-2198-4073-A7D6-B339CEBE5360}" type="datetimeFigureOut">
              <a:rPr lang="en-US" smtClean="0"/>
              <a:t>7/2/2021</a:t>
            </a:fld>
            <a:endParaRPr lang="en-US"/>
          </a:p>
        </p:txBody>
      </p:sp>
      <p:sp>
        <p:nvSpPr>
          <p:cNvPr id="3" name="Footer Placeholder 2">
            <a:extLst>
              <a:ext uri="{FF2B5EF4-FFF2-40B4-BE49-F238E27FC236}">
                <a16:creationId xmlns:a16="http://schemas.microsoft.com/office/drawing/2014/main" id="{69EFA025-CE31-441E-AD90-A02A58586C7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10E07F-25AF-468A-9DFB-0082A43105FB}"/>
              </a:ext>
            </a:extLst>
          </p:cNvPr>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3385970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B89B1-67E9-469F-B957-8CFD6AB7C69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199D09-3B72-4CDC-80B9-4A82D6F3E4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17A3110-9CAF-43E6-A011-E0804819A8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B438F1-58FA-44FB-BBE7-F9C0F93B735B}"/>
              </a:ext>
            </a:extLst>
          </p:cNvPr>
          <p:cNvSpPr>
            <a:spLocks noGrp="1"/>
          </p:cNvSpPr>
          <p:nvPr>
            <p:ph type="dt" sz="half" idx="10"/>
          </p:nvPr>
        </p:nvSpPr>
        <p:spPr/>
        <p:txBody>
          <a:bodyPr/>
          <a:lstStyle/>
          <a:p>
            <a:fld id="{89C5BC16-2198-4073-A7D6-B339CEBE5360}" type="datetimeFigureOut">
              <a:rPr lang="en-US" smtClean="0"/>
              <a:t>7/2/2021</a:t>
            </a:fld>
            <a:endParaRPr lang="en-US"/>
          </a:p>
        </p:txBody>
      </p:sp>
      <p:sp>
        <p:nvSpPr>
          <p:cNvPr id="6" name="Footer Placeholder 5">
            <a:extLst>
              <a:ext uri="{FF2B5EF4-FFF2-40B4-BE49-F238E27FC236}">
                <a16:creationId xmlns:a16="http://schemas.microsoft.com/office/drawing/2014/main" id="{205FCA05-0D95-4C89-ADBE-504A23CF40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D861E9-A396-4078-9D6A-C6C6533B4E75}"/>
              </a:ext>
            </a:extLst>
          </p:cNvPr>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3383717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8CC8B-C1E1-4630-BD04-B75CFC6B02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5374C00-5B24-4937-ACCC-E2BADC28BF3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75A7954-F4CC-4F0E-96DF-F5A85F11E0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758034-2C9F-432F-98ED-2C06E9131B80}"/>
              </a:ext>
            </a:extLst>
          </p:cNvPr>
          <p:cNvSpPr>
            <a:spLocks noGrp="1"/>
          </p:cNvSpPr>
          <p:nvPr>
            <p:ph type="dt" sz="half" idx="10"/>
          </p:nvPr>
        </p:nvSpPr>
        <p:spPr/>
        <p:txBody>
          <a:bodyPr/>
          <a:lstStyle/>
          <a:p>
            <a:fld id="{89C5BC16-2198-4073-A7D6-B339CEBE5360}" type="datetimeFigureOut">
              <a:rPr lang="en-US" smtClean="0"/>
              <a:t>7/2/2021</a:t>
            </a:fld>
            <a:endParaRPr lang="en-US"/>
          </a:p>
        </p:txBody>
      </p:sp>
      <p:sp>
        <p:nvSpPr>
          <p:cNvPr id="6" name="Footer Placeholder 5">
            <a:extLst>
              <a:ext uri="{FF2B5EF4-FFF2-40B4-BE49-F238E27FC236}">
                <a16:creationId xmlns:a16="http://schemas.microsoft.com/office/drawing/2014/main" id="{441970F9-BC84-428C-A7FD-336234CD64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F0B857-D713-4E10-B9AF-71917471A153}"/>
              </a:ext>
            </a:extLst>
          </p:cNvPr>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2608311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375D79-7C5F-49E1-A97C-C1B2548C11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CB34241-0A39-433A-9DFB-1819FA934C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EC95F2-BB99-49F8-AE43-314690B8C5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C5BC16-2198-4073-A7D6-B339CEBE5360}" type="datetimeFigureOut">
              <a:rPr lang="en-US" smtClean="0"/>
              <a:t>7/2/2021</a:t>
            </a:fld>
            <a:endParaRPr lang="en-US"/>
          </a:p>
        </p:txBody>
      </p:sp>
      <p:sp>
        <p:nvSpPr>
          <p:cNvPr id="5" name="Footer Placeholder 4">
            <a:extLst>
              <a:ext uri="{FF2B5EF4-FFF2-40B4-BE49-F238E27FC236}">
                <a16:creationId xmlns:a16="http://schemas.microsoft.com/office/drawing/2014/main" id="{CDB6CD9C-CFE3-430B-B4D3-C4ECA34FB7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2E12B62-D30C-49E7-8D86-6FA2B0F617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E2F422-BD12-433B-93BC-5E54DBF4F0C3}" type="slidenum">
              <a:rPr lang="en-US" smtClean="0"/>
              <a:t>‹#›</a:t>
            </a:fld>
            <a:endParaRPr lang="en-US"/>
          </a:p>
        </p:txBody>
      </p:sp>
    </p:spTree>
    <p:extLst>
      <p:ext uri="{BB962C8B-B14F-4D97-AF65-F5344CB8AC3E}">
        <p14:creationId xmlns:p14="http://schemas.microsoft.com/office/powerpoint/2010/main" val="13637505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0.jpg"/><Relationship Id="rId7"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1.jpg"/><Relationship Id="rId9"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59A77-D78B-46A3-8BDB-60B0D928B93A}"/>
              </a:ext>
            </a:extLst>
          </p:cNvPr>
          <p:cNvSpPr>
            <a:spLocks noGrp="1"/>
          </p:cNvSpPr>
          <p:nvPr>
            <p:ph type="ctrTitle"/>
          </p:nvPr>
        </p:nvSpPr>
        <p:spPr>
          <a:xfrm>
            <a:off x="1524000" y="2010130"/>
            <a:ext cx="9144000" cy="2387600"/>
          </a:xfrm>
        </p:spPr>
        <p:txBody>
          <a:bodyPr>
            <a:normAutofit fontScale="90000"/>
          </a:bodyPr>
          <a:lstStyle/>
          <a:p>
            <a:r>
              <a:rPr lang="en-US" dirty="0"/>
              <a:t>Employing </a:t>
            </a:r>
            <a:r>
              <a:rPr lang="en-US" dirty="0" err="1"/>
              <a:t>ReCON</a:t>
            </a:r>
            <a:r>
              <a:rPr lang="en-US" dirty="0"/>
              <a:t> for Optical Wave Gauging with Deep Neural Networks in the Great Lakes Nearshore</a:t>
            </a:r>
          </a:p>
        </p:txBody>
      </p:sp>
      <p:sp>
        <p:nvSpPr>
          <p:cNvPr id="3" name="Subtitle 2">
            <a:extLst>
              <a:ext uri="{FF2B5EF4-FFF2-40B4-BE49-F238E27FC236}">
                <a16:creationId xmlns:a16="http://schemas.microsoft.com/office/drawing/2014/main" id="{3B23520A-582A-4885-8EEB-E6A097647F09}"/>
              </a:ext>
            </a:extLst>
          </p:cNvPr>
          <p:cNvSpPr>
            <a:spLocks noGrp="1"/>
          </p:cNvSpPr>
          <p:nvPr>
            <p:ph type="subTitle" idx="1"/>
          </p:nvPr>
        </p:nvSpPr>
        <p:spPr>
          <a:xfrm>
            <a:off x="1337569" y="5202238"/>
            <a:ext cx="9144000" cy="1655762"/>
          </a:xfrm>
        </p:spPr>
        <p:txBody>
          <a:bodyPr/>
          <a:lstStyle/>
          <a:p>
            <a:r>
              <a:rPr lang="en-US" dirty="0"/>
              <a:t>Nicholas Catanzaro</a:t>
            </a:r>
          </a:p>
        </p:txBody>
      </p:sp>
    </p:spTree>
    <p:extLst>
      <p:ext uri="{BB962C8B-B14F-4D97-AF65-F5344CB8AC3E}">
        <p14:creationId xmlns:p14="http://schemas.microsoft.com/office/powerpoint/2010/main" val="40732728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C075D-5DD7-48FD-A584-C0664781EFF3}"/>
              </a:ext>
            </a:extLst>
          </p:cNvPr>
          <p:cNvSpPr>
            <a:spLocks noGrp="1"/>
          </p:cNvSpPr>
          <p:nvPr>
            <p:ph type="title"/>
          </p:nvPr>
        </p:nvSpPr>
        <p:spPr/>
        <p:txBody>
          <a:bodyPr/>
          <a:lstStyle/>
          <a:p>
            <a:r>
              <a:rPr lang="en-US" dirty="0"/>
              <a:t>Impact</a:t>
            </a:r>
          </a:p>
        </p:txBody>
      </p:sp>
      <p:sp>
        <p:nvSpPr>
          <p:cNvPr id="3" name="Content Placeholder 2">
            <a:extLst>
              <a:ext uri="{FF2B5EF4-FFF2-40B4-BE49-F238E27FC236}">
                <a16:creationId xmlns:a16="http://schemas.microsoft.com/office/drawing/2014/main" id="{64CC189A-F90B-474A-8BE1-8F1C09F2B6B7}"/>
              </a:ext>
            </a:extLst>
          </p:cNvPr>
          <p:cNvSpPr>
            <a:spLocks noGrp="1"/>
          </p:cNvSpPr>
          <p:nvPr>
            <p:ph idx="1"/>
          </p:nvPr>
        </p:nvSpPr>
        <p:spPr/>
        <p:txBody>
          <a:bodyPr>
            <a:normAutofit lnSpcReduction="10000"/>
          </a:bodyPr>
          <a:lstStyle/>
          <a:p>
            <a:r>
              <a:rPr lang="en-US" dirty="0"/>
              <a:t>In situ wave sensing instrumentation is removed in early October to avoid damage from lake ice and storms. </a:t>
            </a:r>
          </a:p>
          <a:p>
            <a:pPr lvl="1"/>
            <a:r>
              <a:rPr lang="en-US" dirty="0"/>
              <a:t>This creates a gap in the data during the significant period of time where buoy data is unavailable, but there is still open water on the lakes.	</a:t>
            </a:r>
          </a:p>
          <a:p>
            <a:r>
              <a:rPr lang="en-US" dirty="0"/>
              <a:t>Precise wave data (within 10cm accuracy) can be used to assess on the water safety conditions, predict coastal change, validate marine weather forecasting, and provide crucial data for a number of numeric coastal change and hazard models.</a:t>
            </a:r>
          </a:p>
          <a:p>
            <a:r>
              <a:rPr lang="en-US" dirty="0"/>
              <a:t>While OWG’s have been successfully deployed on ocean coasts (</a:t>
            </a:r>
            <a:r>
              <a:rPr lang="en-US" dirty="0" err="1"/>
              <a:t>Buscombe</a:t>
            </a:r>
            <a:r>
              <a:rPr lang="en-US" dirty="0"/>
              <a:t> et al, 2020), </a:t>
            </a:r>
            <a:r>
              <a:rPr lang="en-US" dirty="0" err="1"/>
              <a:t>ReCON</a:t>
            </a:r>
            <a:r>
              <a:rPr lang="en-US" dirty="0"/>
              <a:t> imagery has never been used to train OWG’s in the Great Lakes.  </a:t>
            </a:r>
          </a:p>
        </p:txBody>
      </p:sp>
    </p:spTree>
    <p:extLst>
      <p:ext uri="{BB962C8B-B14F-4D97-AF65-F5344CB8AC3E}">
        <p14:creationId xmlns:p14="http://schemas.microsoft.com/office/powerpoint/2010/main" val="657569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0E110-3097-4679-9C7B-543B70CC0D1D}"/>
              </a:ext>
            </a:extLst>
          </p:cNvPr>
          <p:cNvSpPr>
            <a:spLocks noGrp="1"/>
          </p:cNvSpPr>
          <p:nvPr>
            <p:ph type="title"/>
          </p:nvPr>
        </p:nvSpPr>
        <p:spPr/>
        <p:txBody>
          <a:bodyPr/>
          <a:lstStyle/>
          <a:p>
            <a:r>
              <a:rPr lang="en-US" dirty="0"/>
              <a:t>Future Directions</a:t>
            </a:r>
          </a:p>
        </p:txBody>
      </p:sp>
      <p:sp>
        <p:nvSpPr>
          <p:cNvPr id="3" name="Content Placeholder 2">
            <a:extLst>
              <a:ext uri="{FF2B5EF4-FFF2-40B4-BE49-F238E27FC236}">
                <a16:creationId xmlns:a16="http://schemas.microsoft.com/office/drawing/2014/main" id="{ECFBA4BD-CE2B-4C32-AA32-92C97253B636}"/>
              </a:ext>
            </a:extLst>
          </p:cNvPr>
          <p:cNvSpPr>
            <a:spLocks noGrp="1"/>
          </p:cNvSpPr>
          <p:nvPr>
            <p:ph idx="1"/>
          </p:nvPr>
        </p:nvSpPr>
        <p:spPr/>
        <p:txBody>
          <a:bodyPr/>
          <a:lstStyle/>
          <a:p>
            <a:pPr marL="0" indent="0">
              <a:buNone/>
            </a:pPr>
            <a:r>
              <a:rPr lang="en-US" dirty="0"/>
              <a:t>Collaborate with the NOAA Great Lakes Environmental Research Laboratory’s Observation Systems &amp; Advanced Technology team to make the OWG available to researchers and stakeholders. </a:t>
            </a:r>
          </a:p>
          <a:p>
            <a:endParaRPr lang="en-US" dirty="0"/>
          </a:p>
        </p:txBody>
      </p:sp>
    </p:spTree>
    <p:extLst>
      <p:ext uri="{BB962C8B-B14F-4D97-AF65-F5344CB8AC3E}">
        <p14:creationId xmlns:p14="http://schemas.microsoft.com/office/powerpoint/2010/main" val="8098991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6346D-B010-4989-8A93-AD9F50EA1589}"/>
              </a:ext>
            </a:extLst>
          </p:cNvPr>
          <p:cNvSpPr>
            <a:spLocks noGrp="1"/>
          </p:cNvSpPr>
          <p:nvPr>
            <p:ph type="title"/>
          </p:nvPr>
        </p:nvSpPr>
        <p:spPr/>
        <p:txBody>
          <a:bodyPr/>
          <a:lstStyle/>
          <a:p>
            <a:r>
              <a:rPr lang="en-US" dirty="0"/>
              <a:t>Works Cited</a:t>
            </a:r>
          </a:p>
        </p:txBody>
      </p:sp>
      <p:sp>
        <p:nvSpPr>
          <p:cNvPr id="3" name="Content Placeholder 2">
            <a:extLst>
              <a:ext uri="{FF2B5EF4-FFF2-40B4-BE49-F238E27FC236}">
                <a16:creationId xmlns:a16="http://schemas.microsoft.com/office/drawing/2014/main" id="{51AB5975-6A8F-456A-8888-19E557CFCAC0}"/>
              </a:ext>
            </a:extLst>
          </p:cNvPr>
          <p:cNvSpPr>
            <a:spLocks noGrp="1"/>
          </p:cNvSpPr>
          <p:nvPr>
            <p:ph idx="1"/>
          </p:nvPr>
        </p:nvSpPr>
        <p:spPr/>
        <p:txBody>
          <a:bodyPr>
            <a:normAutofit/>
          </a:bodyPr>
          <a:lstStyle/>
          <a:p>
            <a:r>
              <a:rPr lang="en-US" dirty="0"/>
              <a:t>Daniel </a:t>
            </a:r>
            <a:r>
              <a:rPr lang="en-US" dirty="0" err="1"/>
              <a:t>Buscombe</a:t>
            </a:r>
            <a:r>
              <a:rPr lang="en-US" dirty="0"/>
              <a:t>, Roxanne J. </a:t>
            </a:r>
            <a:r>
              <a:rPr lang="en-US" dirty="0" err="1"/>
              <a:t>Carini</a:t>
            </a:r>
            <a:r>
              <a:rPr lang="en-US" dirty="0"/>
              <a:t>, Shawn R. Harrison, C. Chris </a:t>
            </a:r>
            <a:r>
              <a:rPr lang="en-US" dirty="0" err="1"/>
              <a:t>Chickadel</a:t>
            </a:r>
            <a:r>
              <a:rPr lang="en-US" dirty="0"/>
              <a:t>, Jonathan A. Warrick, Optical wave gauging using deep neural networks, Coastal Engineering, Volume 155,2020,103593,ISSN 0378-3839, https://doi.org/10.1016/j.coastaleng.2019.103593.</a:t>
            </a:r>
          </a:p>
          <a:p>
            <a:r>
              <a:rPr lang="en-US" dirty="0"/>
              <a:t>(https://www.sciencedirect.com/science/article/pii/S0378383919301243)</a:t>
            </a:r>
          </a:p>
          <a:p>
            <a:endParaRPr lang="en-US" dirty="0"/>
          </a:p>
        </p:txBody>
      </p:sp>
    </p:spTree>
    <p:extLst>
      <p:ext uri="{BB962C8B-B14F-4D97-AF65-F5344CB8AC3E}">
        <p14:creationId xmlns:p14="http://schemas.microsoft.com/office/powerpoint/2010/main" val="16371478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AD1AE-DFE8-440B-93B3-C3A31BA70746}"/>
              </a:ext>
            </a:extLst>
          </p:cNvPr>
          <p:cNvSpPr>
            <a:spLocks noGrp="1"/>
          </p:cNvSpPr>
          <p:nvPr>
            <p:ph type="title"/>
          </p:nvPr>
        </p:nvSpPr>
        <p:spPr/>
        <p:txBody>
          <a:bodyPr/>
          <a:lstStyle/>
          <a:p>
            <a:r>
              <a:rPr lang="en-US" dirty="0"/>
              <a:t>Acknowledgement </a:t>
            </a:r>
          </a:p>
        </p:txBody>
      </p:sp>
      <p:sp>
        <p:nvSpPr>
          <p:cNvPr id="3" name="Content Placeholder 2">
            <a:extLst>
              <a:ext uri="{FF2B5EF4-FFF2-40B4-BE49-F238E27FC236}">
                <a16:creationId xmlns:a16="http://schemas.microsoft.com/office/drawing/2014/main" id="{866696A9-DC8B-472D-B2AF-85148566C562}"/>
              </a:ext>
            </a:extLst>
          </p:cNvPr>
          <p:cNvSpPr>
            <a:spLocks noGrp="1"/>
          </p:cNvSpPr>
          <p:nvPr>
            <p:ph idx="1"/>
          </p:nvPr>
        </p:nvSpPr>
        <p:spPr/>
        <p:txBody>
          <a:bodyPr/>
          <a:lstStyle/>
          <a:p>
            <a:r>
              <a:rPr lang="en-US" dirty="0"/>
              <a:t>I am currently residing on and studying the land and waters of the Anishinabek Three Fires Confederacy tribes of the Ojibwe, Odawa, and Potawatomi, among other Indigenous peoples in Michigan and across the Great Lakes Region. </a:t>
            </a:r>
          </a:p>
        </p:txBody>
      </p:sp>
    </p:spTree>
    <p:extLst>
      <p:ext uri="{BB962C8B-B14F-4D97-AF65-F5344CB8AC3E}">
        <p14:creationId xmlns:p14="http://schemas.microsoft.com/office/powerpoint/2010/main" val="550859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E1241-AA89-4361-9AAE-0E136C62414E}"/>
              </a:ext>
            </a:extLst>
          </p:cNvPr>
          <p:cNvSpPr>
            <a:spLocks noGrp="1"/>
          </p:cNvSpPr>
          <p:nvPr>
            <p:ph type="title"/>
          </p:nvPr>
        </p:nvSpPr>
        <p:spPr/>
        <p:txBody>
          <a:bodyPr/>
          <a:lstStyle/>
          <a:p>
            <a:r>
              <a:rPr lang="en-US" dirty="0"/>
              <a:t>Quick Great Lakes Facts</a:t>
            </a:r>
          </a:p>
        </p:txBody>
      </p:sp>
      <p:sp>
        <p:nvSpPr>
          <p:cNvPr id="3" name="Content Placeholder 2">
            <a:extLst>
              <a:ext uri="{FF2B5EF4-FFF2-40B4-BE49-F238E27FC236}">
                <a16:creationId xmlns:a16="http://schemas.microsoft.com/office/drawing/2014/main" id="{FAFEFB36-7AE2-4C87-9518-2744467C93D7}"/>
              </a:ext>
            </a:extLst>
          </p:cNvPr>
          <p:cNvSpPr>
            <a:spLocks noGrp="1"/>
          </p:cNvSpPr>
          <p:nvPr>
            <p:ph idx="1"/>
          </p:nvPr>
        </p:nvSpPr>
        <p:spPr>
          <a:xfrm>
            <a:off x="838200" y="1825625"/>
            <a:ext cx="5723021" cy="4351338"/>
          </a:xfrm>
        </p:spPr>
        <p:txBody>
          <a:bodyPr>
            <a:normAutofit fontScale="85000" lnSpcReduction="20000"/>
          </a:bodyPr>
          <a:lstStyle/>
          <a:p>
            <a:r>
              <a:rPr lang="en-US" b="0" i="0" dirty="0">
                <a:solidFill>
                  <a:srgbClr val="202124"/>
                </a:solidFill>
                <a:effectLst/>
                <a:latin typeface="Google Sans"/>
              </a:rPr>
              <a:t>Surface area: 94,250 mi²</a:t>
            </a:r>
          </a:p>
          <a:p>
            <a:r>
              <a:rPr lang="en-US" b="0" i="0" dirty="0">
                <a:solidFill>
                  <a:srgbClr val="202124"/>
                </a:solidFill>
                <a:effectLst/>
                <a:latin typeface="Google Sans"/>
              </a:rPr>
              <a:t>Comprised of Lakes Superior, Michigan-Huron, Erie, and Ontario</a:t>
            </a:r>
          </a:p>
          <a:p>
            <a:r>
              <a:rPr lang="en-US" dirty="0">
                <a:solidFill>
                  <a:srgbClr val="202124"/>
                </a:solidFill>
                <a:latin typeface="Google Sans"/>
              </a:rPr>
              <a:t>Constitute almost a quarter of the Earth’s </a:t>
            </a:r>
            <a:r>
              <a:rPr lang="en-US" b="1" i="1" dirty="0">
                <a:solidFill>
                  <a:srgbClr val="202124"/>
                </a:solidFill>
                <a:latin typeface="Google Sans"/>
              </a:rPr>
              <a:t>surface</a:t>
            </a:r>
            <a:r>
              <a:rPr lang="en-US" dirty="0">
                <a:solidFill>
                  <a:srgbClr val="202124"/>
                </a:solidFill>
                <a:latin typeface="Google Sans"/>
              </a:rPr>
              <a:t> freshwater</a:t>
            </a:r>
          </a:p>
          <a:p>
            <a:r>
              <a:rPr lang="en-US" dirty="0">
                <a:solidFill>
                  <a:srgbClr val="202124"/>
                </a:solidFill>
                <a:latin typeface="Google Sans"/>
              </a:rPr>
              <a:t>Waves are formed by local wind conditions and are typically steeper and have a shorter period compared to ocean waves </a:t>
            </a:r>
          </a:p>
          <a:p>
            <a:r>
              <a:rPr lang="en-US" dirty="0">
                <a:solidFill>
                  <a:srgbClr val="202124"/>
                </a:solidFill>
                <a:latin typeface="Google Sans"/>
              </a:rPr>
              <a:t>NOAA’s Great Lakes Environmental Research Lab (GLERL) maintains the Real Time Coastal Observation Network (</a:t>
            </a:r>
            <a:r>
              <a:rPr lang="en-US" dirty="0" err="1">
                <a:solidFill>
                  <a:srgbClr val="202124"/>
                </a:solidFill>
                <a:latin typeface="Google Sans"/>
              </a:rPr>
              <a:t>ReCON</a:t>
            </a:r>
            <a:r>
              <a:rPr lang="en-US" dirty="0">
                <a:solidFill>
                  <a:srgbClr val="202124"/>
                </a:solidFill>
                <a:latin typeface="Google Sans"/>
              </a:rPr>
              <a:t>) that collects images and meteorological data in 4/5 Great Lakes</a:t>
            </a:r>
            <a:endParaRPr lang="en-US" dirty="0"/>
          </a:p>
        </p:txBody>
      </p:sp>
      <p:pic>
        <p:nvPicPr>
          <p:cNvPr id="5" name="Picture 4">
            <a:extLst>
              <a:ext uri="{FF2B5EF4-FFF2-40B4-BE49-F238E27FC236}">
                <a16:creationId xmlns:a16="http://schemas.microsoft.com/office/drawing/2014/main" id="{FE4F94F3-C054-4574-9C12-8CAD05293A8D}"/>
              </a:ext>
            </a:extLst>
          </p:cNvPr>
          <p:cNvPicPr>
            <a:picLocks noChangeAspect="1"/>
          </p:cNvPicPr>
          <p:nvPr/>
        </p:nvPicPr>
        <p:blipFill>
          <a:blip r:embed="rId2"/>
          <a:stretch>
            <a:fillRect/>
          </a:stretch>
        </p:blipFill>
        <p:spPr>
          <a:xfrm>
            <a:off x="7362269" y="1252188"/>
            <a:ext cx="3733800" cy="2475136"/>
          </a:xfrm>
          <a:prstGeom prst="rect">
            <a:avLst/>
          </a:prstGeom>
        </p:spPr>
      </p:pic>
      <p:pic>
        <p:nvPicPr>
          <p:cNvPr id="7" name="Picture 6">
            <a:extLst>
              <a:ext uri="{FF2B5EF4-FFF2-40B4-BE49-F238E27FC236}">
                <a16:creationId xmlns:a16="http://schemas.microsoft.com/office/drawing/2014/main" id="{E7FE67E2-408B-4534-9A36-945310B74DFC}"/>
              </a:ext>
            </a:extLst>
          </p:cNvPr>
          <p:cNvPicPr>
            <a:picLocks noChangeAspect="1"/>
          </p:cNvPicPr>
          <p:nvPr/>
        </p:nvPicPr>
        <p:blipFill>
          <a:blip r:embed="rId3"/>
          <a:stretch>
            <a:fillRect/>
          </a:stretch>
        </p:blipFill>
        <p:spPr>
          <a:xfrm>
            <a:off x="7362269" y="4017739"/>
            <a:ext cx="3733800" cy="2475136"/>
          </a:xfrm>
          <a:prstGeom prst="rect">
            <a:avLst/>
          </a:prstGeom>
        </p:spPr>
      </p:pic>
    </p:spTree>
    <p:extLst>
      <p:ext uri="{BB962C8B-B14F-4D97-AF65-F5344CB8AC3E}">
        <p14:creationId xmlns:p14="http://schemas.microsoft.com/office/powerpoint/2010/main" val="427438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53DCD-9CE8-422F-9AD7-E9B835B15C73}"/>
              </a:ext>
            </a:extLst>
          </p:cNvPr>
          <p:cNvSpPr>
            <a:spLocks noGrp="1"/>
          </p:cNvSpPr>
          <p:nvPr>
            <p:ph type="title"/>
          </p:nvPr>
        </p:nvSpPr>
        <p:spPr/>
        <p:txBody>
          <a:bodyPr/>
          <a:lstStyle/>
          <a:p>
            <a:r>
              <a:rPr lang="en-US" dirty="0"/>
              <a:t>Black Rocks: Marquette, MI</a:t>
            </a:r>
          </a:p>
        </p:txBody>
      </p:sp>
      <p:pic>
        <p:nvPicPr>
          <p:cNvPr id="4" name="Content Placeholder 3" descr="A picture containing outdoor, tree, sky, water&#10;&#10;Description automatically generated">
            <a:extLst>
              <a:ext uri="{FF2B5EF4-FFF2-40B4-BE49-F238E27FC236}">
                <a16:creationId xmlns:a16="http://schemas.microsoft.com/office/drawing/2014/main" id="{694EDADA-59D9-479A-AAF5-FC3D871EE53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20338" y="1825625"/>
            <a:ext cx="8951323" cy="4351338"/>
          </a:xfrm>
          <a:prstGeom prst="rect">
            <a:avLst/>
          </a:prstGeom>
        </p:spPr>
      </p:pic>
      <p:sp>
        <p:nvSpPr>
          <p:cNvPr id="5" name="TextBox 4">
            <a:extLst>
              <a:ext uri="{FF2B5EF4-FFF2-40B4-BE49-F238E27FC236}">
                <a16:creationId xmlns:a16="http://schemas.microsoft.com/office/drawing/2014/main" id="{02D66298-5DFF-42C8-BC8A-71D40F9FFD03}"/>
              </a:ext>
            </a:extLst>
          </p:cNvPr>
          <p:cNvSpPr txBox="1"/>
          <p:nvPr/>
        </p:nvSpPr>
        <p:spPr>
          <a:xfrm>
            <a:off x="8566952" y="6176963"/>
            <a:ext cx="3735856" cy="400110"/>
          </a:xfrm>
          <a:prstGeom prst="rect">
            <a:avLst/>
          </a:prstGeom>
          <a:noFill/>
        </p:spPr>
        <p:txBody>
          <a:bodyPr wrap="square" rtlCol="0">
            <a:spAutoFit/>
          </a:bodyPr>
          <a:lstStyle/>
          <a:p>
            <a:r>
              <a:rPr lang="en-US" sz="1000" dirty="0"/>
              <a:t>Image provided by Nicholas Catanzaro</a:t>
            </a:r>
          </a:p>
          <a:p>
            <a:endParaRPr lang="en-US" sz="1000" dirty="0"/>
          </a:p>
        </p:txBody>
      </p:sp>
    </p:spTree>
    <p:extLst>
      <p:ext uri="{BB962C8B-B14F-4D97-AF65-F5344CB8AC3E}">
        <p14:creationId xmlns:p14="http://schemas.microsoft.com/office/powerpoint/2010/main" val="917499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ED63A-4E28-4674-B082-585A9DDD182D}"/>
              </a:ext>
            </a:extLst>
          </p:cNvPr>
          <p:cNvSpPr>
            <a:spLocks noGrp="1"/>
          </p:cNvSpPr>
          <p:nvPr>
            <p:ph type="title"/>
          </p:nvPr>
        </p:nvSpPr>
        <p:spPr/>
        <p:txBody>
          <a:bodyPr/>
          <a:lstStyle/>
          <a:p>
            <a:r>
              <a:rPr lang="en-US" dirty="0"/>
              <a:t>Sleeping Bear Dunes: Empire, MI</a:t>
            </a:r>
          </a:p>
        </p:txBody>
      </p:sp>
      <p:pic>
        <p:nvPicPr>
          <p:cNvPr id="4" name="Content Placeholder 3" descr="A picture containing outdoor, sky, nature, water&#10;&#10;Description automatically generated">
            <a:extLst>
              <a:ext uri="{FF2B5EF4-FFF2-40B4-BE49-F238E27FC236}">
                <a16:creationId xmlns:a16="http://schemas.microsoft.com/office/drawing/2014/main" id="{BA87117C-D393-46FE-84AE-5D080322637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20338" y="1825625"/>
            <a:ext cx="8951323" cy="4351338"/>
          </a:xfrm>
          <a:prstGeom prst="rect">
            <a:avLst/>
          </a:prstGeom>
        </p:spPr>
      </p:pic>
      <p:sp>
        <p:nvSpPr>
          <p:cNvPr id="5" name="TextBox 4">
            <a:extLst>
              <a:ext uri="{FF2B5EF4-FFF2-40B4-BE49-F238E27FC236}">
                <a16:creationId xmlns:a16="http://schemas.microsoft.com/office/drawing/2014/main" id="{884182CD-7297-488A-B939-DEC81EA3AD4E}"/>
              </a:ext>
            </a:extLst>
          </p:cNvPr>
          <p:cNvSpPr txBox="1"/>
          <p:nvPr/>
        </p:nvSpPr>
        <p:spPr>
          <a:xfrm>
            <a:off x="8549197" y="6176963"/>
            <a:ext cx="3735856" cy="400110"/>
          </a:xfrm>
          <a:prstGeom prst="rect">
            <a:avLst/>
          </a:prstGeom>
          <a:noFill/>
        </p:spPr>
        <p:txBody>
          <a:bodyPr wrap="square" rtlCol="0">
            <a:spAutoFit/>
          </a:bodyPr>
          <a:lstStyle/>
          <a:p>
            <a:r>
              <a:rPr lang="en-US" sz="1000" dirty="0"/>
              <a:t>Image provided by Nicholas Catanzaro</a:t>
            </a:r>
          </a:p>
          <a:p>
            <a:endParaRPr lang="en-US" sz="1000" dirty="0"/>
          </a:p>
        </p:txBody>
      </p:sp>
    </p:spTree>
    <p:extLst>
      <p:ext uri="{BB962C8B-B14F-4D97-AF65-F5344CB8AC3E}">
        <p14:creationId xmlns:p14="http://schemas.microsoft.com/office/powerpoint/2010/main" val="1804342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FB0E1-70ED-434C-B946-2353525CC800}"/>
              </a:ext>
            </a:extLst>
          </p:cNvPr>
          <p:cNvSpPr>
            <a:spLocks noGrp="1"/>
          </p:cNvSpPr>
          <p:nvPr>
            <p:ph type="title"/>
          </p:nvPr>
        </p:nvSpPr>
        <p:spPr/>
        <p:txBody>
          <a:bodyPr/>
          <a:lstStyle/>
          <a:p>
            <a:r>
              <a:rPr lang="en-US" dirty="0"/>
              <a:t>Pictured Rocks: Munising, MI</a:t>
            </a:r>
          </a:p>
        </p:txBody>
      </p:sp>
      <p:pic>
        <p:nvPicPr>
          <p:cNvPr id="4" name="Content Placeholder 3" descr="A picture containing outdoor, sky, water, nature&#10;&#10;Description automatically generated">
            <a:extLst>
              <a:ext uri="{FF2B5EF4-FFF2-40B4-BE49-F238E27FC236}">
                <a16:creationId xmlns:a16="http://schemas.microsoft.com/office/drawing/2014/main" id="{58F56C5E-A72D-4A85-9E60-9A4A1F00AAA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20338" y="1825625"/>
            <a:ext cx="8951323" cy="4351338"/>
          </a:xfrm>
          <a:prstGeom prst="rect">
            <a:avLst/>
          </a:prstGeom>
        </p:spPr>
      </p:pic>
      <p:sp>
        <p:nvSpPr>
          <p:cNvPr id="5" name="TextBox 4">
            <a:extLst>
              <a:ext uri="{FF2B5EF4-FFF2-40B4-BE49-F238E27FC236}">
                <a16:creationId xmlns:a16="http://schemas.microsoft.com/office/drawing/2014/main" id="{EE8C5228-13B5-4B39-B9DE-E5EC73240E6E}"/>
              </a:ext>
            </a:extLst>
          </p:cNvPr>
          <p:cNvSpPr txBox="1"/>
          <p:nvPr/>
        </p:nvSpPr>
        <p:spPr>
          <a:xfrm>
            <a:off x="8540319" y="6176963"/>
            <a:ext cx="3735856" cy="400110"/>
          </a:xfrm>
          <a:prstGeom prst="rect">
            <a:avLst/>
          </a:prstGeom>
          <a:noFill/>
        </p:spPr>
        <p:txBody>
          <a:bodyPr wrap="square" rtlCol="0">
            <a:spAutoFit/>
          </a:bodyPr>
          <a:lstStyle/>
          <a:p>
            <a:r>
              <a:rPr lang="en-US" sz="1000" dirty="0"/>
              <a:t>Image provided by Nicholas Catanzaro</a:t>
            </a:r>
          </a:p>
          <a:p>
            <a:endParaRPr lang="en-US" sz="1000" dirty="0"/>
          </a:p>
        </p:txBody>
      </p:sp>
    </p:spTree>
    <p:extLst>
      <p:ext uri="{BB962C8B-B14F-4D97-AF65-F5344CB8AC3E}">
        <p14:creationId xmlns:p14="http://schemas.microsoft.com/office/powerpoint/2010/main" val="4202108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639B21-5B22-4C1B-8A47-2B2005F4AA75}"/>
              </a:ext>
            </a:extLst>
          </p:cNvPr>
          <p:cNvSpPr>
            <a:spLocks noGrp="1"/>
          </p:cNvSpPr>
          <p:nvPr>
            <p:ph type="title"/>
          </p:nvPr>
        </p:nvSpPr>
        <p:spPr/>
        <p:txBody>
          <a:bodyPr>
            <a:normAutofit/>
          </a:bodyPr>
          <a:lstStyle/>
          <a:p>
            <a:r>
              <a:rPr lang="en-US" sz="2800" dirty="0"/>
              <a:t>Mary Macdonald Preserve at Horseshoe Harbor: Copper Harbor, MI</a:t>
            </a:r>
          </a:p>
        </p:txBody>
      </p:sp>
      <p:sp>
        <p:nvSpPr>
          <p:cNvPr id="3" name="Content Placeholder 2">
            <a:extLst>
              <a:ext uri="{FF2B5EF4-FFF2-40B4-BE49-F238E27FC236}">
                <a16:creationId xmlns:a16="http://schemas.microsoft.com/office/drawing/2014/main" id="{797BB0E1-6431-45AB-947C-123C6B24BEAF}"/>
              </a:ext>
            </a:extLst>
          </p:cNvPr>
          <p:cNvSpPr>
            <a:spLocks noGrp="1"/>
          </p:cNvSpPr>
          <p:nvPr>
            <p:ph idx="1"/>
          </p:nvPr>
        </p:nvSpPr>
        <p:spPr>
          <a:xfrm>
            <a:off x="7864987" y="5970254"/>
            <a:ext cx="6542103" cy="227764"/>
          </a:xfrm>
        </p:spPr>
        <p:txBody>
          <a:bodyPr>
            <a:normAutofit fontScale="40000" lnSpcReduction="20000"/>
          </a:bodyPr>
          <a:lstStyle/>
          <a:p>
            <a:pPr marL="0" indent="0">
              <a:buNone/>
            </a:pPr>
            <a:r>
              <a:rPr lang="en-US" dirty="0"/>
              <a:t>Image provided by Nicholas Catanzaro</a:t>
            </a:r>
          </a:p>
        </p:txBody>
      </p:sp>
      <p:pic>
        <p:nvPicPr>
          <p:cNvPr id="4" name="Picture 3" descr="A picture containing outdoor, water, nature, ocean&#10;&#10;Description automatically generated">
            <a:extLst>
              <a:ext uri="{FF2B5EF4-FFF2-40B4-BE49-F238E27FC236}">
                <a16:creationId xmlns:a16="http://schemas.microsoft.com/office/drawing/2014/main" id="{5C306B70-E055-4763-A1E5-170943CD70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6061" y="1825625"/>
            <a:ext cx="8482784" cy="4123574"/>
          </a:xfrm>
          <a:prstGeom prst="rect">
            <a:avLst/>
          </a:prstGeom>
        </p:spPr>
      </p:pic>
    </p:spTree>
    <p:extLst>
      <p:ext uri="{BB962C8B-B14F-4D97-AF65-F5344CB8AC3E}">
        <p14:creationId xmlns:p14="http://schemas.microsoft.com/office/powerpoint/2010/main" val="2635322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BB21A-4CAA-4BE6-9C05-FC94EF16EF80}"/>
              </a:ext>
            </a:extLst>
          </p:cNvPr>
          <p:cNvSpPr>
            <a:spLocks noGrp="1"/>
          </p:cNvSpPr>
          <p:nvPr>
            <p:ph type="title"/>
          </p:nvPr>
        </p:nvSpPr>
        <p:spPr/>
        <p:txBody>
          <a:bodyPr/>
          <a:lstStyle/>
          <a:p>
            <a:r>
              <a:rPr lang="en-US" dirty="0"/>
              <a:t>What is an OWG?</a:t>
            </a:r>
          </a:p>
        </p:txBody>
      </p:sp>
      <p:sp>
        <p:nvSpPr>
          <p:cNvPr id="3" name="Content Placeholder 2">
            <a:extLst>
              <a:ext uri="{FF2B5EF4-FFF2-40B4-BE49-F238E27FC236}">
                <a16:creationId xmlns:a16="http://schemas.microsoft.com/office/drawing/2014/main" id="{631EF5AC-175B-44D6-9179-7DF800FB453D}"/>
              </a:ext>
            </a:extLst>
          </p:cNvPr>
          <p:cNvSpPr>
            <a:spLocks noGrp="1"/>
          </p:cNvSpPr>
          <p:nvPr>
            <p:ph idx="1"/>
          </p:nvPr>
        </p:nvSpPr>
        <p:spPr/>
        <p:txBody>
          <a:bodyPr/>
          <a:lstStyle/>
          <a:p>
            <a:r>
              <a:rPr lang="en-US" sz="1800" dirty="0"/>
              <a:t>Optical wave gauges use data from instrumentation detecting visible light (in this case a webcam) to return measurements about current wave conditions. </a:t>
            </a:r>
          </a:p>
          <a:p>
            <a:r>
              <a:rPr lang="en-US" sz="1800" dirty="0"/>
              <a:t>The model I am using uses deep learning, a subdiscipline of machine learning, to recognize patterns in the waves by recognizing patterns between images and buoy data.</a:t>
            </a:r>
          </a:p>
          <a:p>
            <a:endParaRPr lang="en-US" dirty="0"/>
          </a:p>
        </p:txBody>
      </p:sp>
      <p:pic>
        <p:nvPicPr>
          <p:cNvPr id="5" name="Picture 4">
            <a:extLst>
              <a:ext uri="{FF2B5EF4-FFF2-40B4-BE49-F238E27FC236}">
                <a16:creationId xmlns:a16="http://schemas.microsoft.com/office/drawing/2014/main" id="{77FB4990-40FF-4F09-AF23-02CC99956386}"/>
              </a:ext>
            </a:extLst>
          </p:cNvPr>
          <p:cNvPicPr>
            <a:picLocks noChangeAspect="1"/>
          </p:cNvPicPr>
          <p:nvPr/>
        </p:nvPicPr>
        <p:blipFill>
          <a:blip r:embed="rId2"/>
          <a:stretch>
            <a:fillRect/>
          </a:stretch>
        </p:blipFill>
        <p:spPr>
          <a:xfrm>
            <a:off x="838200" y="3429000"/>
            <a:ext cx="4024660" cy="3208955"/>
          </a:xfrm>
          <a:prstGeom prst="rect">
            <a:avLst/>
          </a:prstGeom>
        </p:spPr>
      </p:pic>
      <p:pic>
        <p:nvPicPr>
          <p:cNvPr id="7" name="Picture 6" descr="A picture containing text&#10;&#10;Description automatically generated">
            <a:extLst>
              <a:ext uri="{FF2B5EF4-FFF2-40B4-BE49-F238E27FC236}">
                <a16:creationId xmlns:a16="http://schemas.microsoft.com/office/drawing/2014/main" id="{5A6EA2D3-B835-43D1-8E09-DBF1309B51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10612" y="5035330"/>
            <a:ext cx="2500313" cy="1669393"/>
          </a:xfrm>
          <a:prstGeom prst="rect">
            <a:avLst/>
          </a:prstGeom>
        </p:spPr>
      </p:pic>
      <p:pic>
        <p:nvPicPr>
          <p:cNvPr id="9" name="Picture 8" descr="A picture containing text&#10;&#10;Description automatically generated">
            <a:extLst>
              <a:ext uri="{FF2B5EF4-FFF2-40B4-BE49-F238E27FC236}">
                <a16:creationId xmlns:a16="http://schemas.microsoft.com/office/drawing/2014/main" id="{3A4EB1BB-7B25-4B22-99C2-99F9737BB4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30443" y="3166597"/>
            <a:ext cx="2593521" cy="1669393"/>
          </a:xfrm>
          <a:prstGeom prst="rect">
            <a:avLst/>
          </a:prstGeom>
        </p:spPr>
      </p:pic>
      <p:pic>
        <p:nvPicPr>
          <p:cNvPr id="11" name="Picture 10" descr="A picture containing text, outdoor&#10;&#10;Description automatically generated">
            <a:extLst>
              <a:ext uri="{FF2B5EF4-FFF2-40B4-BE49-F238E27FC236}">
                <a16:creationId xmlns:a16="http://schemas.microsoft.com/office/drawing/2014/main" id="{6635FB67-7F98-4F8C-8018-96A3D0D5EFB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10612" y="3166596"/>
            <a:ext cx="2500313" cy="1669393"/>
          </a:xfrm>
          <a:prstGeom prst="rect">
            <a:avLst/>
          </a:prstGeom>
        </p:spPr>
      </p:pic>
      <p:pic>
        <p:nvPicPr>
          <p:cNvPr id="13" name="Picture 12" descr="A picture containing water, outdoor, sky, nature&#10;&#10;Description automatically generated">
            <a:extLst>
              <a:ext uri="{FF2B5EF4-FFF2-40B4-BE49-F238E27FC236}">
                <a16:creationId xmlns:a16="http://schemas.microsoft.com/office/drawing/2014/main" id="{84964BF4-C19C-45F1-9A0B-1982C376C28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430443" y="5035330"/>
            <a:ext cx="2593521" cy="1669393"/>
          </a:xfrm>
          <a:prstGeom prst="rect">
            <a:avLst/>
          </a:prstGeom>
        </p:spPr>
      </p:pic>
      <p:sp>
        <p:nvSpPr>
          <p:cNvPr id="14" name="TextBox 13">
            <a:extLst>
              <a:ext uri="{FF2B5EF4-FFF2-40B4-BE49-F238E27FC236}">
                <a16:creationId xmlns:a16="http://schemas.microsoft.com/office/drawing/2014/main" id="{3FE9CA09-E804-42E4-A24C-5F6B6D97B68A}"/>
              </a:ext>
            </a:extLst>
          </p:cNvPr>
          <p:cNvSpPr txBox="1"/>
          <p:nvPr/>
        </p:nvSpPr>
        <p:spPr>
          <a:xfrm>
            <a:off x="3383407" y="6514844"/>
            <a:ext cx="1360388" cy="246221"/>
          </a:xfrm>
          <a:prstGeom prst="rect">
            <a:avLst/>
          </a:prstGeom>
          <a:noFill/>
        </p:spPr>
        <p:txBody>
          <a:bodyPr wrap="square" rtlCol="0">
            <a:spAutoFit/>
          </a:bodyPr>
          <a:lstStyle/>
          <a:p>
            <a:r>
              <a:rPr lang="en-US" sz="1000" dirty="0" err="1"/>
              <a:t>Buscombe</a:t>
            </a:r>
            <a:r>
              <a:rPr lang="en-US" sz="1000" dirty="0"/>
              <a:t> et al., 2020</a:t>
            </a:r>
          </a:p>
        </p:txBody>
      </p:sp>
    </p:spTree>
    <p:extLst>
      <p:ext uri="{BB962C8B-B14F-4D97-AF65-F5344CB8AC3E}">
        <p14:creationId xmlns:p14="http://schemas.microsoft.com/office/powerpoint/2010/main" val="32581168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5A53C-8A03-416A-9C31-D811201A3B0C}"/>
              </a:ext>
            </a:extLst>
          </p:cNvPr>
          <p:cNvSpPr>
            <a:spLocks noGrp="1"/>
          </p:cNvSpPr>
          <p:nvPr>
            <p:ph type="title"/>
          </p:nvPr>
        </p:nvSpPr>
        <p:spPr>
          <a:xfrm>
            <a:off x="2703620" y="117998"/>
            <a:ext cx="6329039" cy="696159"/>
          </a:xfrm>
        </p:spPr>
        <p:txBody>
          <a:bodyPr/>
          <a:lstStyle/>
          <a:p>
            <a:pPr algn="ctr"/>
            <a:r>
              <a:rPr lang="en-US" dirty="0"/>
              <a:t>Training Data</a:t>
            </a:r>
          </a:p>
        </p:txBody>
      </p:sp>
      <p:pic>
        <p:nvPicPr>
          <p:cNvPr id="5" name="Content Placeholder 4">
            <a:extLst>
              <a:ext uri="{FF2B5EF4-FFF2-40B4-BE49-F238E27FC236}">
                <a16:creationId xmlns:a16="http://schemas.microsoft.com/office/drawing/2014/main" id="{2B552FFC-E24D-4148-882C-F904D5D2D409}"/>
              </a:ext>
            </a:extLst>
          </p:cNvPr>
          <p:cNvPicPr>
            <a:picLocks noGrp="1" noChangeAspect="1"/>
          </p:cNvPicPr>
          <p:nvPr>
            <p:ph idx="1"/>
          </p:nvPr>
        </p:nvPicPr>
        <p:blipFill>
          <a:blip r:embed="rId2"/>
          <a:stretch>
            <a:fillRect/>
          </a:stretch>
        </p:blipFill>
        <p:spPr>
          <a:xfrm>
            <a:off x="517336" y="1794342"/>
            <a:ext cx="1904621" cy="2020178"/>
          </a:xfrm>
        </p:spPr>
      </p:pic>
      <p:pic>
        <p:nvPicPr>
          <p:cNvPr id="6" name="Picture 5" descr="A picture containing text, outdoor&#10;&#10;Description automatically generated">
            <a:extLst>
              <a:ext uri="{FF2B5EF4-FFF2-40B4-BE49-F238E27FC236}">
                <a16:creationId xmlns:a16="http://schemas.microsoft.com/office/drawing/2014/main" id="{39E5195A-76DD-4016-B3D6-DDFEE29F03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01210" y="1690688"/>
            <a:ext cx="2500313" cy="2020178"/>
          </a:xfrm>
          <a:prstGeom prst="rect">
            <a:avLst/>
          </a:prstGeom>
        </p:spPr>
      </p:pic>
      <p:pic>
        <p:nvPicPr>
          <p:cNvPr id="7" name="Picture 6" descr="A picture containing water, outdoor, sky, nature&#10;&#10;Description automatically generated">
            <a:extLst>
              <a:ext uri="{FF2B5EF4-FFF2-40B4-BE49-F238E27FC236}">
                <a16:creationId xmlns:a16="http://schemas.microsoft.com/office/drawing/2014/main" id="{90D77163-2ACE-4A69-8212-6585C8BDFB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02748" y="1690688"/>
            <a:ext cx="2593521" cy="2020178"/>
          </a:xfrm>
          <a:prstGeom prst="rect">
            <a:avLst/>
          </a:prstGeom>
        </p:spPr>
      </p:pic>
      <p:pic>
        <p:nvPicPr>
          <p:cNvPr id="1026" name="Picture 2" descr="[Live Webcam Image from Thunder Bay Island, MI Met Station Camera 3]">
            <a:extLst>
              <a:ext uri="{FF2B5EF4-FFF2-40B4-BE49-F238E27FC236}">
                <a16:creationId xmlns:a16="http://schemas.microsoft.com/office/drawing/2014/main" id="{7CCFEE22-1E4A-4A4B-9121-6EB0A4C96FD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01210" y="4216893"/>
            <a:ext cx="2593521" cy="186977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416C858-894D-4A29-AAAB-94B6674F775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002748" y="4216893"/>
            <a:ext cx="2593521" cy="186977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67B62D1B-D85F-4626-8D47-FD33E7DACE2D}"/>
              </a:ext>
            </a:extLst>
          </p:cNvPr>
          <p:cNvPicPr>
            <a:picLocks noChangeAspect="1"/>
          </p:cNvPicPr>
          <p:nvPr/>
        </p:nvPicPr>
        <p:blipFill>
          <a:blip r:embed="rId7"/>
          <a:stretch>
            <a:fillRect/>
          </a:stretch>
        </p:blipFill>
        <p:spPr>
          <a:xfrm>
            <a:off x="245763" y="4311013"/>
            <a:ext cx="2772496" cy="1673225"/>
          </a:xfrm>
          <a:prstGeom prst="rect">
            <a:avLst/>
          </a:prstGeom>
        </p:spPr>
      </p:pic>
      <p:pic>
        <p:nvPicPr>
          <p:cNvPr id="11" name="Picture 10">
            <a:extLst>
              <a:ext uri="{FF2B5EF4-FFF2-40B4-BE49-F238E27FC236}">
                <a16:creationId xmlns:a16="http://schemas.microsoft.com/office/drawing/2014/main" id="{51A35766-1CE3-437F-9269-0684BBD0AB79}"/>
              </a:ext>
            </a:extLst>
          </p:cNvPr>
          <p:cNvPicPr>
            <a:picLocks noChangeAspect="1"/>
          </p:cNvPicPr>
          <p:nvPr/>
        </p:nvPicPr>
        <p:blipFill rotWithShape="1">
          <a:blip r:embed="rId8"/>
          <a:srcRect b="5297"/>
          <a:stretch/>
        </p:blipFill>
        <p:spPr>
          <a:xfrm>
            <a:off x="2641128" y="1961309"/>
            <a:ext cx="2858857" cy="1853211"/>
          </a:xfrm>
          <a:prstGeom prst="rect">
            <a:avLst/>
          </a:prstGeom>
        </p:spPr>
      </p:pic>
      <p:pic>
        <p:nvPicPr>
          <p:cNvPr id="15" name="Picture 14">
            <a:extLst>
              <a:ext uri="{FF2B5EF4-FFF2-40B4-BE49-F238E27FC236}">
                <a16:creationId xmlns:a16="http://schemas.microsoft.com/office/drawing/2014/main" id="{0C3B8769-4145-401E-B2A1-A63267F88F59}"/>
              </a:ext>
            </a:extLst>
          </p:cNvPr>
          <p:cNvPicPr>
            <a:picLocks noChangeAspect="1"/>
          </p:cNvPicPr>
          <p:nvPr/>
        </p:nvPicPr>
        <p:blipFill>
          <a:blip r:embed="rId9"/>
          <a:stretch>
            <a:fillRect/>
          </a:stretch>
        </p:blipFill>
        <p:spPr>
          <a:xfrm>
            <a:off x="3018260" y="4315166"/>
            <a:ext cx="2681550" cy="1594118"/>
          </a:xfrm>
          <a:prstGeom prst="rect">
            <a:avLst/>
          </a:prstGeom>
        </p:spPr>
      </p:pic>
      <p:sp>
        <p:nvSpPr>
          <p:cNvPr id="17" name="Rectangle 16">
            <a:extLst>
              <a:ext uri="{FF2B5EF4-FFF2-40B4-BE49-F238E27FC236}">
                <a16:creationId xmlns:a16="http://schemas.microsoft.com/office/drawing/2014/main" id="{7496D92C-1548-4EE8-AEE8-6B5425E6A144}"/>
              </a:ext>
            </a:extLst>
          </p:cNvPr>
          <p:cNvSpPr/>
          <p:nvPr/>
        </p:nvSpPr>
        <p:spPr>
          <a:xfrm>
            <a:off x="376560" y="1464816"/>
            <a:ext cx="5491580" cy="492710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A9A88FE-7F45-4751-B621-978E508C7BF3}"/>
              </a:ext>
            </a:extLst>
          </p:cNvPr>
          <p:cNvSpPr/>
          <p:nvPr/>
        </p:nvSpPr>
        <p:spPr>
          <a:xfrm>
            <a:off x="5868140" y="1464816"/>
            <a:ext cx="5947300" cy="492710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0ECEDCD1-18EC-412C-B4FD-1C3018E4372F}"/>
              </a:ext>
            </a:extLst>
          </p:cNvPr>
          <p:cNvSpPr txBox="1"/>
          <p:nvPr/>
        </p:nvSpPr>
        <p:spPr>
          <a:xfrm>
            <a:off x="2057029" y="998397"/>
            <a:ext cx="2130641" cy="369332"/>
          </a:xfrm>
          <a:prstGeom prst="rect">
            <a:avLst/>
          </a:prstGeom>
          <a:noFill/>
        </p:spPr>
        <p:txBody>
          <a:bodyPr wrap="square" rtlCol="0">
            <a:spAutoFit/>
          </a:bodyPr>
          <a:lstStyle/>
          <a:p>
            <a:pPr algn="ctr"/>
            <a:r>
              <a:rPr lang="en-US" dirty="0"/>
              <a:t>Buoy Data</a:t>
            </a:r>
          </a:p>
        </p:txBody>
      </p:sp>
      <p:sp>
        <p:nvSpPr>
          <p:cNvPr id="20" name="TextBox 19">
            <a:extLst>
              <a:ext uri="{FF2B5EF4-FFF2-40B4-BE49-F238E27FC236}">
                <a16:creationId xmlns:a16="http://schemas.microsoft.com/office/drawing/2014/main" id="{B8BC23A6-1976-414D-B543-51E7D70EE6B0}"/>
              </a:ext>
            </a:extLst>
          </p:cNvPr>
          <p:cNvSpPr txBox="1"/>
          <p:nvPr/>
        </p:nvSpPr>
        <p:spPr>
          <a:xfrm>
            <a:off x="8063351" y="1002328"/>
            <a:ext cx="1556877" cy="369332"/>
          </a:xfrm>
          <a:prstGeom prst="rect">
            <a:avLst/>
          </a:prstGeom>
          <a:noFill/>
        </p:spPr>
        <p:txBody>
          <a:bodyPr wrap="square" rtlCol="0">
            <a:spAutoFit/>
          </a:bodyPr>
          <a:lstStyle/>
          <a:p>
            <a:r>
              <a:rPr lang="en-US" dirty="0"/>
              <a:t>Webcam Data</a:t>
            </a:r>
          </a:p>
        </p:txBody>
      </p:sp>
    </p:spTree>
    <p:extLst>
      <p:ext uri="{BB962C8B-B14F-4D97-AF65-F5344CB8AC3E}">
        <p14:creationId xmlns:p14="http://schemas.microsoft.com/office/powerpoint/2010/main" val="23907779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480</Words>
  <Application>Microsoft Office PowerPoint</Application>
  <PresentationFormat>Widescreen</PresentationFormat>
  <Paragraphs>35</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Google Sans</vt:lpstr>
      <vt:lpstr>Arial</vt:lpstr>
      <vt:lpstr>Calibri</vt:lpstr>
      <vt:lpstr>Calibri Light</vt:lpstr>
      <vt:lpstr>Office Theme</vt:lpstr>
      <vt:lpstr>Employing ReCON for Optical Wave Gauging with Deep Neural Networks in the Great Lakes Nearshore</vt:lpstr>
      <vt:lpstr>Acknowledgement </vt:lpstr>
      <vt:lpstr>Quick Great Lakes Facts</vt:lpstr>
      <vt:lpstr>Black Rocks: Marquette, MI</vt:lpstr>
      <vt:lpstr>Sleeping Bear Dunes: Empire, MI</vt:lpstr>
      <vt:lpstr>Pictured Rocks: Munising, MI</vt:lpstr>
      <vt:lpstr>Mary Macdonald Preserve at Horseshoe Harbor: Copper Harbor, MI</vt:lpstr>
      <vt:lpstr>What is an OWG?</vt:lpstr>
      <vt:lpstr>Training Data</vt:lpstr>
      <vt:lpstr>Impact</vt:lpstr>
      <vt:lpstr>Future Directions</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Training Optical Wave Gauges (OWGs) on Nearshore Surface Waves in the Great Lakes</dc:title>
  <dc:creator>Catanzaro, Nick</dc:creator>
  <cp:lastModifiedBy>Catanzaro, Nick</cp:lastModifiedBy>
  <cp:revision>11</cp:revision>
  <dcterms:created xsi:type="dcterms:W3CDTF">2021-07-02T16:53:51Z</dcterms:created>
  <dcterms:modified xsi:type="dcterms:W3CDTF">2021-07-02T21:11:33Z</dcterms:modified>
</cp:coreProperties>
</file>

<file path=docProps/thumbnail.jpeg>
</file>